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
  </p:notesMasterIdLst>
  <p:sldIdLst>
    <p:sldId id="256" r:id="rId3"/>
    <p:sldId id="257" r:id="rId4"/>
  </p:sldIdLst>
  <p:sldSz cx="9144000" cy="5143500" type="screen16x9"/>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1" d="100"/>
          <a:sy n="141" d="100"/>
        </p:scale>
        <p:origin x="-102" y="-156"/>
      </p:cViewPr>
      <p:guideLst>
        <p:guide orient="horz" pos="1620"/>
        <p:guide pos="2880"/>
      </p:guideLst>
    </p:cSldViewPr>
  </p:slideViewPr>
  <p:notesTextViewPr>
    <p:cViewPr>
      <p:scale>
        <a:sx n="1" d="1"/>
        <a:sy n="1" d="1"/>
      </p:scale>
      <p:origin x="0" y="0"/>
    </p:cViewPr>
  </p:notesTextViewPr>
  <p:notesViewPr>
    <p:cSldViewPr>
      <p:cViewPr varScale="1">
        <p:scale>
          <a:sx n="86" d="100"/>
          <a:sy n="86" d="100"/>
        </p:scale>
        <p:origin x="-31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7D98AC-D13C-4046-86DB-DAF075B26E4F}" type="datetimeFigureOut">
              <a:rPr lang="de-DE" smtClean="0"/>
              <a:t>21.01.2019</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748A29-9D44-4A8B-B948-06460DE302BB}" type="slidenum">
              <a:rPr lang="de-DE" smtClean="0"/>
              <a:t>‹Nr.›</a:t>
            </a:fld>
            <a:endParaRPr lang="de-DE"/>
          </a:p>
        </p:txBody>
      </p:sp>
    </p:spTree>
    <p:extLst>
      <p:ext uri="{BB962C8B-B14F-4D97-AF65-F5344CB8AC3E}">
        <p14:creationId xmlns:p14="http://schemas.microsoft.com/office/powerpoint/2010/main" val="26986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20"/>
            <a:ext cx="7772400" cy="1102519"/>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37772E08-526B-48FA-A290-EFD28C075C7B}" type="datetimeFigureOut">
              <a:rPr lang="de-DE" smtClean="0"/>
              <a:t>21.01.2019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26083237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vertikaler Text">
    <p:spTree>
      <p:nvGrpSpPr>
        <p:cNvPr id="1" name=""/>
        <p:cNvGrpSpPr/>
        <p:nvPr/>
      </p:nvGrpSpPr>
      <p:grpSpPr>
        <a:xfrm>
          <a:off x="0" y="0"/>
          <a:ext cx="0" cy="0"/>
          <a:chOff x="0" y="0"/>
          <a:chExt cx="0" cy="0"/>
        </a:xfrm>
      </p:grpSpPr>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772E08-526B-48FA-A290-EFD28C075C7B}" type="datetimeFigureOut">
              <a:rPr lang="de-DE" smtClean="0"/>
              <a:t>21.01.2019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19048131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225078"/>
            <a:ext cx="2057400" cy="3290888"/>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225078"/>
            <a:ext cx="6019800" cy="329088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772E08-526B-48FA-A290-EFD28C075C7B}" type="datetimeFigureOut">
              <a:rPr lang="de-DE" smtClean="0"/>
              <a:t>21.01.2019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191942587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37772E08-526B-48FA-A290-EFD28C075C7B}" type="datetimeFigureOut">
              <a:rPr lang="de-DE" smtClean="0"/>
              <a:t>21.01.2019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00B7DBD-5AA2-47A2-9970-663AC06648CA}" type="slidenum">
              <a:rPr lang="de-DE" smtClean="0"/>
              <a:t>‹Nr.›</a:t>
            </a:fld>
            <a:endParaRPr lang="de-DE"/>
          </a:p>
        </p:txBody>
      </p:sp>
      <p:sp>
        <p:nvSpPr>
          <p:cNvPr id="6" name="Textplatzhalter 2"/>
          <p:cNvSpPr>
            <a:spLocks noGrp="1"/>
          </p:cNvSpPr>
          <p:nvPr>
            <p:ph idx="1"/>
          </p:nvPr>
        </p:nvSpPr>
        <p:spPr>
          <a:xfrm>
            <a:off x="457200" y="1200151"/>
            <a:ext cx="8229600" cy="3394472"/>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7" name="Titel 1"/>
          <p:cNvSpPr txBox="1">
            <a:spLocks/>
          </p:cNvSpPr>
          <p:nvPr userDrawn="1"/>
        </p:nvSpPr>
        <p:spPr>
          <a:xfrm>
            <a:off x="467544" y="65076"/>
            <a:ext cx="8208912" cy="1102519"/>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de-DE" dirty="0"/>
          </a:p>
        </p:txBody>
      </p:sp>
    </p:spTree>
    <p:extLst>
      <p:ext uri="{BB962C8B-B14F-4D97-AF65-F5344CB8AC3E}">
        <p14:creationId xmlns:p14="http://schemas.microsoft.com/office/powerpoint/2010/main" val="1990450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7772E08-526B-48FA-A290-EFD28C075C7B}" type="datetimeFigureOut">
              <a:rPr lang="de-DE" smtClean="0"/>
              <a:t>21.01.2019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1556195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37772E08-526B-48FA-A290-EFD28C075C7B}" type="datetimeFigureOut">
              <a:rPr lang="de-DE" smtClean="0"/>
              <a:t>21.01.2019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39765887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3296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3296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37772E08-526B-48FA-A290-EFD28C075C7B}" type="datetimeFigureOut">
              <a:rPr lang="de-DE" smtClean="0"/>
              <a:t>21.01.2019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16799407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37772E08-526B-48FA-A290-EFD28C075C7B}" type="datetimeFigureOut">
              <a:rPr lang="de-DE" smtClean="0"/>
              <a:t>21.01.2019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24742613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37772E08-526B-48FA-A290-EFD28C075C7B}" type="datetimeFigureOut">
              <a:rPr lang="de-DE" smtClean="0"/>
              <a:t>21.01.2019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369110147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7772E08-526B-48FA-A290-EFD28C075C7B}" type="datetimeFigureOut">
              <a:rPr lang="de-DE" smtClean="0"/>
              <a:t>21.01.2019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15673210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3" y="1221600"/>
            <a:ext cx="3008313" cy="76199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1221603"/>
            <a:ext cx="5111750" cy="3391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3" y="2093140"/>
            <a:ext cx="3008313" cy="2530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37772E08-526B-48FA-A290-EFD28C075C7B}" type="datetimeFigureOut">
              <a:rPr lang="de-DE" smtClean="0"/>
              <a:t>21.01.2019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7186920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1"/>
            <a:ext cx="5486400" cy="425054"/>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1221600"/>
            <a:ext cx="5486400" cy="23240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37772E08-526B-48FA-A290-EFD28C075C7B}" type="datetimeFigureOut">
              <a:rPr lang="de-DE" smtClean="0"/>
              <a:t>21.01.2019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00B7DBD-5AA2-47A2-9970-663AC06648CA}" type="slidenum">
              <a:rPr lang="de-DE" smtClean="0"/>
              <a:t>‹Nr.›</a:t>
            </a:fld>
            <a:endParaRPr lang="de-DE"/>
          </a:p>
        </p:txBody>
      </p:sp>
    </p:spTree>
    <p:extLst>
      <p:ext uri="{BB962C8B-B14F-4D97-AF65-F5344CB8AC3E}">
        <p14:creationId xmlns:p14="http://schemas.microsoft.com/office/powerpoint/2010/main" val="294022970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3080"/>
            <a:ext cx="9144000" cy="5137339"/>
          </a:xfrm>
          <a:prstGeom prst="rect">
            <a:avLst/>
          </a:prstGeom>
        </p:spPr>
      </p:pic>
      <p:sp>
        <p:nvSpPr>
          <p:cNvPr id="3" name="Textplatzhalter 2"/>
          <p:cNvSpPr>
            <a:spLocks noGrp="1"/>
          </p:cNvSpPr>
          <p:nvPr>
            <p:ph type="body" idx="1"/>
          </p:nvPr>
        </p:nvSpPr>
        <p:spPr>
          <a:xfrm>
            <a:off x="457200" y="1491629"/>
            <a:ext cx="8229600" cy="310299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7772E08-526B-48FA-A290-EFD28C075C7B}" type="datetimeFigureOut">
              <a:rPr lang="de-DE" smtClean="0"/>
              <a:t>21.01.2019</a:t>
            </a:fld>
            <a:endParaRPr lang="de-DE"/>
          </a:p>
        </p:txBody>
      </p:sp>
      <p:sp>
        <p:nvSpPr>
          <p:cNvPr id="5" name="Fußzeilenplatzhalt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00B7DBD-5AA2-47A2-9970-663AC06648CA}" type="slidenum">
              <a:rPr lang="de-DE" smtClean="0"/>
              <a:t>‹Nr.›</a:t>
            </a:fld>
            <a:endParaRPr lang="de-DE"/>
          </a:p>
        </p:txBody>
      </p:sp>
    </p:spTree>
    <p:extLst>
      <p:ext uri="{BB962C8B-B14F-4D97-AF65-F5344CB8AC3E}">
        <p14:creationId xmlns:p14="http://schemas.microsoft.com/office/powerpoint/2010/main" val="3687854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7772E08-526B-48FA-A290-EFD28C075C7B}" type="datetimeFigureOut">
              <a:rPr lang="de-DE" smtClean="0"/>
              <a:t>21.01.2019</a:t>
            </a:fld>
            <a:endParaRPr lang="de-DE"/>
          </a:p>
        </p:txBody>
      </p:sp>
      <p:sp>
        <p:nvSpPr>
          <p:cNvPr id="5" name="Fußzeilenplatzhalt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00B7DBD-5AA2-47A2-9970-663AC06648CA}" type="slidenum">
              <a:rPr lang="de-DE" smtClean="0"/>
              <a:t>‹Nr.›</a:t>
            </a:fld>
            <a:endParaRPr lang="de-DE"/>
          </a:p>
        </p:txBody>
      </p:sp>
      <p:sp>
        <p:nvSpPr>
          <p:cNvPr id="7" name="Titel 1"/>
          <p:cNvSpPr txBox="1">
            <a:spLocks/>
          </p:cNvSpPr>
          <p:nvPr userDrawn="1"/>
        </p:nvSpPr>
        <p:spPr>
          <a:xfrm>
            <a:off x="467544" y="65076"/>
            <a:ext cx="8208912" cy="1102519"/>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de-DE" dirty="0"/>
          </a:p>
        </p:txBody>
      </p:sp>
    </p:spTree>
    <p:extLst>
      <p:ext uri="{BB962C8B-B14F-4D97-AF65-F5344CB8AC3E}">
        <p14:creationId xmlns:p14="http://schemas.microsoft.com/office/powerpoint/2010/main" val="1864837972"/>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923678"/>
            <a:ext cx="8229600" cy="3024336"/>
          </a:xfrm>
        </p:spPr>
        <p:txBody>
          <a:bodyPr>
            <a:normAutofit fontScale="47500" lnSpcReduction="20000"/>
          </a:bodyPr>
          <a:lstStyle/>
          <a:p>
            <a:pPr eaLnBrk="0" hangingPunct="0">
              <a:lnSpc>
                <a:spcPct val="120000"/>
              </a:lnSpc>
              <a:spcBef>
                <a:spcPts val="0"/>
              </a:spcBef>
              <a:defRPr/>
            </a:pPr>
            <a:r>
              <a:rPr lang="de-DE" b="1" dirty="0">
                <a:latin typeface="+mj-lt"/>
              </a:rPr>
              <a:t>1. Anstellungsverhältnis oder Führungsposition </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smtClean="0">
                <a:latin typeface="+mj-lt"/>
              </a:rPr>
              <a:t>2</a:t>
            </a:r>
            <a:r>
              <a:rPr lang="de-DE" b="1" dirty="0">
                <a:latin typeface="+mj-lt"/>
              </a:rPr>
              <a:t>. Beratungs- bzw. Gutachtertätigkeit </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smtClean="0">
                <a:latin typeface="+mj-lt"/>
              </a:rPr>
              <a:t>3</a:t>
            </a:r>
            <a:r>
              <a:rPr lang="de-DE" b="1" dirty="0">
                <a:latin typeface="+mj-lt"/>
              </a:rPr>
              <a:t>. Besitz von Geschäftsanteilen, Aktien oder Fonds</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a:latin typeface="+mj-lt"/>
              </a:rPr>
              <a:t>4. Patent, Urheberrecht, Verkaufslizenz</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smtClean="0">
                <a:latin typeface="+mj-lt"/>
              </a:rPr>
              <a:t>5</a:t>
            </a:r>
            <a:r>
              <a:rPr lang="de-DE" b="1" dirty="0">
                <a:latin typeface="+mj-lt"/>
              </a:rPr>
              <a:t>. Honorare </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a:latin typeface="+mj-lt"/>
              </a:rPr>
              <a:t>6. Finanzierung wissenschaftlicher Untersuchungen</a:t>
            </a:r>
          </a:p>
          <a:p>
            <a:pPr marL="0" indent="0" eaLnBrk="0" hangingPunct="0">
              <a:lnSpc>
                <a:spcPct val="120000"/>
              </a:lnSpc>
              <a:spcBef>
                <a:spcPts val="0"/>
              </a:spcBef>
              <a:buNone/>
              <a:defRPr/>
            </a:pPr>
            <a:endParaRPr lang="de-DE" sz="2000" b="1" dirty="0">
              <a:latin typeface="+mj-lt"/>
            </a:endParaRPr>
          </a:p>
          <a:p>
            <a:pPr eaLnBrk="0" hangingPunct="0">
              <a:lnSpc>
                <a:spcPct val="120000"/>
              </a:lnSpc>
              <a:spcBef>
                <a:spcPts val="0"/>
              </a:spcBef>
              <a:defRPr/>
            </a:pPr>
            <a:r>
              <a:rPr lang="de-DE" b="1" dirty="0">
                <a:latin typeface="+mj-lt"/>
              </a:rPr>
              <a:t>7. Andere finanzielle Beziehungen </a:t>
            </a:r>
          </a:p>
          <a:p>
            <a:pPr eaLnBrk="0" hangingPunct="0">
              <a:lnSpc>
                <a:spcPct val="120000"/>
              </a:lnSpc>
              <a:spcBef>
                <a:spcPts val="0"/>
              </a:spcBef>
              <a:defRPr/>
            </a:pPr>
            <a:endParaRPr lang="de-DE" sz="2000" b="1" dirty="0">
              <a:latin typeface="+mj-lt"/>
            </a:endParaRPr>
          </a:p>
          <a:p>
            <a:pPr eaLnBrk="0" hangingPunct="0">
              <a:lnSpc>
                <a:spcPct val="120000"/>
              </a:lnSpc>
              <a:spcBef>
                <a:spcPts val="0"/>
              </a:spcBef>
              <a:defRPr/>
            </a:pPr>
            <a:r>
              <a:rPr lang="de-DE" b="1" dirty="0">
                <a:latin typeface="+mj-lt"/>
              </a:rPr>
              <a:t>8. Immaterielle Interessenkonflikte</a:t>
            </a:r>
          </a:p>
        </p:txBody>
      </p:sp>
      <p:sp>
        <p:nvSpPr>
          <p:cNvPr id="5" name="Textfeld 4"/>
          <p:cNvSpPr txBox="1"/>
          <p:nvPr/>
        </p:nvSpPr>
        <p:spPr>
          <a:xfrm>
            <a:off x="467544" y="1419622"/>
            <a:ext cx="8208912" cy="553998"/>
          </a:xfrm>
          <a:prstGeom prst="rect">
            <a:avLst/>
          </a:prstGeom>
          <a:noFill/>
        </p:spPr>
        <p:txBody>
          <a:bodyPr wrap="square" rtlCol="0">
            <a:spAutoFit/>
          </a:bodyPr>
          <a:lstStyle/>
          <a:p>
            <a:r>
              <a:rPr lang="de-DE" sz="3000" b="1" dirty="0" smtClean="0"/>
              <a:t>Offenlegung des Interessenskonflikts</a:t>
            </a:r>
            <a:endParaRPr lang="de-DE" sz="3000" b="1" dirty="0"/>
          </a:p>
        </p:txBody>
      </p:sp>
    </p:spTree>
    <p:extLst>
      <p:ext uri="{BB962C8B-B14F-4D97-AF65-F5344CB8AC3E}">
        <p14:creationId xmlns:p14="http://schemas.microsoft.com/office/powerpoint/2010/main" val="2233204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type="body" orient="vert" idx="4294967295"/>
          </p:nvPr>
        </p:nvSpPr>
        <p:spPr>
          <a:xfrm>
            <a:off x="446856" y="681540"/>
            <a:ext cx="8229600" cy="4266474"/>
          </a:xfrm>
        </p:spPr>
        <p:txBody>
          <a:bodyPr>
            <a:normAutofit fontScale="92500" lnSpcReduction="20000"/>
          </a:bodyPr>
          <a:lstStyle/>
          <a:p>
            <a:pPr eaLnBrk="0" hangingPunct="0">
              <a:defRPr/>
            </a:pPr>
            <a:r>
              <a:rPr lang="de-DE" sz="1200" b="1" dirty="0"/>
              <a:t>1. </a:t>
            </a:r>
            <a:r>
              <a:rPr lang="de-DE" sz="1200" b="1" dirty="0">
                <a:latin typeface="Arial" charset="0"/>
              </a:rPr>
              <a:t>Anstellungsverhältnis oder Führungsposition </a:t>
            </a:r>
          </a:p>
          <a:p>
            <a:pPr lvl="1" eaLnBrk="0" hangingPunct="0">
              <a:defRPr/>
            </a:pPr>
            <a:r>
              <a:rPr lang="de-DE" sz="1100" dirty="0">
                <a:latin typeface="Arial" charset="0"/>
              </a:rPr>
              <a:t>Jedes vollzeitige oder teilzeitige Anstellungsverhältnis, Führungsposition, u.Ä. bei einer Körperschaft, die eine Investition im Gegenstand der Untersuchung, eine Lizenz oder ein sonstiges kommerzielles Interesse am Gegenstand der Untersuchung hat. </a:t>
            </a:r>
          </a:p>
          <a:p>
            <a:pPr eaLnBrk="0" hangingPunct="0">
              <a:defRPr/>
            </a:pPr>
            <a:r>
              <a:rPr lang="de-DE" sz="1200" b="1" dirty="0">
                <a:latin typeface="Arial" charset="0"/>
              </a:rPr>
              <a:t>2. Beratungs- bzw. Gutachtertätigkeit </a:t>
            </a:r>
          </a:p>
          <a:p>
            <a:pPr lvl="1" eaLnBrk="0" hangingPunct="0">
              <a:defRPr/>
            </a:pPr>
            <a:r>
              <a:rPr lang="de-DE" sz="1100" dirty="0">
                <a:latin typeface="Arial" charset="0"/>
              </a:rPr>
              <a:t>Jede Beratungs- bzw. Gutachtertätigkeit bei einer Körperschaft, die eine Investition im Gegenstand der Untersuchung, eine Lizenz oder ein sonstiges kommerzielles Interesse am Gegenstand der Untersuchung hat oder jede Bezahlung für eine solche Tätigkeit innerhalb eines Zeitrahmens von 2 Jahren während der Untersuchung. </a:t>
            </a:r>
          </a:p>
          <a:p>
            <a:pPr eaLnBrk="0" hangingPunct="0">
              <a:defRPr/>
            </a:pPr>
            <a:r>
              <a:rPr lang="de-DE" sz="1200" b="1" dirty="0">
                <a:latin typeface="Arial" charset="0"/>
              </a:rPr>
              <a:t>3. Besitz von Geschäftsanteilen, Aktien oder Fonds</a:t>
            </a:r>
          </a:p>
          <a:p>
            <a:pPr lvl="1" eaLnBrk="0" hangingPunct="0">
              <a:defRPr/>
            </a:pPr>
            <a:r>
              <a:rPr lang="de-DE" sz="1100" dirty="0">
                <a:latin typeface="Arial" charset="0"/>
              </a:rPr>
              <a:t>Jeder Besitz von Geschäftsanteilen, Fonds oder Aktien, </a:t>
            </a:r>
            <a:r>
              <a:rPr lang="de-DE" sz="1100" dirty="0" err="1">
                <a:latin typeface="Arial" charset="0"/>
              </a:rPr>
              <a:t>börslich</a:t>
            </a:r>
            <a:r>
              <a:rPr lang="de-DE" sz="1100" dirty="0">
                <a:latin typeface="Arial" charset="0"/>
              </a:rPr>
              <a:t> oder nicht-</a:t>
            </a:r>
            <a:r>
              <a:rPr lang="de-DE" sz="1100" dirty="0" err="1">
                <a:latin typeface="Arial" charset="0"/>
              </a:rPr>
              <a:t>börslich</a:t>
            </a:r>
            <a:r>
              <a:rPr lang="de-DE" sz="1100" dirty="0">
                <a:latin typeface="Arial" charset="0"/>
              </a:rPr>
              <a:t> gehandelt, von einer Körperschaft, die eine Investition im Gegenstand der Untersuchung, eine Lizenz oder ein sonstiges kommerzielles Interesse am Gegenstand der Untersuchung hat.</a:t>
            </a:r>
          </a:p>
          <a:p>
            <a:pPr eaLnBrk="0" hangingPunct="0">
              <a:defRPr/>
            </a:pPr>
            <a:r>
              <a:rPr lang="de-DE" sz="1200" b="1" dirty="0">
                <a:latin typeface="Arial" charset="0"/>
              </a:rPr>
              <a:t>4. Patent, Urheberrecht, Verkaufslizenz</a:t>
            </a:r>
          </a:p>
          <a:p>
            <a:pPr lvl="1" eaLnBrk="0" hangingPunct="0">
              <a:defRPr/>
            </a:pPr>
            <a:r>
              <a:rPr lang="de-DE" sz="1100" dirty="0">
                <a:latin typeface="Arial" charset="0"/>
              </a:rPr>
              <a:t>Eigentümerinteressen an Arzneimitteln oder Medizinprodukten  (z. B. Patent, Urheberrecht, Verkaufslizenz), die einen Bezug zum Gegenstand der Untersuchung haben.</a:t>
            </a:r>
          </a:p>
          <a:p>
            <a:pPr eaLnBrk="0" hangingPunct="0">
              <a:defRPr/>
            </a:pPr>
            <a:r>
              <a:rPr lang="de-DE" sz="1200" b="1" dirty="0">
                <a:latin typeface="Arial" charset="0"/>
              </a:rPr>
              <a:t>5. Honorare </a:t>
            </a:r>
          </a:p>
          <a:p>
            <a:pPr lvl="1" eaLnBrk="0" hangingPunct="0">
              <a:defRPr/>
            </a:pPr>
            <a:r>
              <a:rPr lang="de-DE" sz="1100" dirty="0">
                <a:latin typeface="Arial" charset="0"/>
              </a:rPr>
              <a:t>Honorare sind Bezahlungen für Ansprachen, Seminare oder sonstige Auftritte. Honorare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6. Finanzierung wissenschaftlicher Untersuchungen </a:t>
            </a:r>
          </a:p>
          <a:p>
            <a:pPr lvl="1" eaLnBrk="0" hangingPunct="0">
              <a:defRPr/>
            </a:pPr>
            <a:r>
              <a:rPr lang="de-DE" sz="1100" dirty="0">
                <a:latin typeface="Arial" charset="0"/>
              </a:rPr>
              <a:t>Finanzielle Zuwendungen (Drittmittel) für Forschungsvorhaben oder direkte Finanzierung von Mitarbeitern der Einrichtung von Seiten eines Unternehmens der Gesundheitswirtschaft, eines kommerziell orientierten Auftragsinstituts oder einer Versicherung.</a:t>
            </a:r>
          </a:p>
          <a:p>
            <a:pPr eaLnBrk="0" hangingPunct="0">
              <a:defRPr/>
            </a:pPr>
            <a:r>
              <a:rPr lang="de-DE" sz="1200" b="1" dirty="0">
                <a:latin typeface="Arial" charset="0"/>
              </a:rPr>
              <a:t>7. Andere finanzielle Beziehungen </a:t>
            </a:r>
          </a:p>
          <a:p>
            <a:pPr lvl="1" eaLnBrk="0" hangingPunct="0">
              <a:defRPr/>
            </a:pPr>
            <a:r>
              <a:rPr lang="de-DE" sz="1100" dirty="0">
                <a:latin typeface="Arial" charset="0"/>
              </a:rPr>
              <a:t>Geschenke, Reisekostenerstattungen, oder andere Zahlungen über 100 Euro außerhalb von Forschungsprojekten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8. Immaterielle Interessenkonflikte</a:t>
            </a:r>
          </a:p>
          <a:p>
            <a:pPr lvl="1" eaLnBrk="0" hangingPunct="0">
              <a:defRPr/>
            </a:pPr>
            <a:r>
              <a:rPr lang="de-DE" sz="1100" dirty="0">
                <a:latin typeface="Arial" charset="0"/>
              </a:rPr>
              <a:t>Persönliche Beziehungen zu einem Vertretungsberechtigten eines Unternehmens der Gesundheitswirtschaft; Mitglied von in Zusammenhang mit dem Berichtgegenstand relevanten Fachgesellschaften/Berufsverbänden; politische, akademische, wissenschaftliche oder persönliche Interessen, die mögliche Konflikte begründen könnten.</a:t>
            </a:r>
          </a:p>
        </p:txBody>
      </p:sp>
      <p:sp>
        <p:nvSpPr>
          <p:cNvPr id="5" name="Textfeld 4"/>
          <p:cNvSpPr txBox="1"/>
          <p:nvPr/>
        </p:nvSpPr>
        <p:spPr>
          <a:xfrm>
            <a:off x="467544" y="141480"/>
            <a:ext cx="8208912" cy="553998"/>
          </a:xfrm>
          <a:prstGeom prst="rect">
            <a:avLst/>
          </a:prstGeom>
          <a:noFill/>
        </p:spPr>
        <p:txBody>
          <a:bodyPr wrap="square" rtlCol="0">
            <a:spAutoFit/>
          </a:bodyPr>
          <a:lstStyle/>
          <a:p>
            <a:r>
              <a:rPr lang="de-DE" sz="3000" b="1" dirty="0">
                <a:latin typeface="+mj-lt"/>
                <a:cs typeface="Arial" panose="020B0604020202020204" pitchFamily="34" charset="0"/>
              </a:rPr>
              <a:t>Offenlegung Interessenskonflikte – Erläuterung</a:t>
            </a:r>
            <a:endParaRPr lang="de-DE" sz="3000" b="1" dirty="0">
              <a:latin typeface="+mj-lt"/>
            </a:endParaRPr>
          </a:p>
        </p:txBody>
      </p:sp>
    </p:spTree>
    <p:extLst>
      <p:ext uri="{BB962C8B-B14F-4D97-AF65-F5344CB8AC3E}">
        <p14:creationId xmlns:p14="http://schemas.microsoft.com/office/powerpoint/2010/main" val="3955975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395</Words>
  <Application>Microsoft Office PowerPoint</Application>
  <PresentationFormat>Bildschirmpräsentation (16:9)</PresentationFormat>
  <Paragraphs>33</Paragraphs>
  <Slides>2</Slides>
  <Notes>0</Notes>
  <HiddenSlides>0</HiddenSlides>
  <MMClips>0</MMClips>
  <ScaleCrop>false</ScaleCrop>
  <HeadingPairs>
    <vt:vector size="4" baseType="variant">
      <vt:variant>
        <vt:lpstr>Design</vt:lpstr>
      </vt:variant>
      <vt:variant>
        <vt:i4>2</vt:i4>
      </vt:variant>
      <vt:variant>
        <vt:lpstr>Folientitel</vt:lpstr>
      </vt:variant>
      <vt:variant>
        <vt:i4>2</vt:i4>
      </vt:variant>
    </vt:vector>
  </HeadingPairs>
  <TitlesOfParts>
    <vt:vector size="4" baseType="lpstr">
      <vt:lpstr>Larissa</vt:lpstr>
      <vt:lpstr>1_Larissa</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Juliane Bröhl</dc:creator>
  <cp:lastModifiedBy>Juliane Bröhl</cp:lastModifiedBy>
  <cp:revision>5</cp:revision>
  <dcterms:created xsi:type="dcterms:W3CDTF">2019-01-21T10:34:58Z</dcterms:created>
  <dcterms:modified xsi:type="dcterms:W3CDTF">2019-01-21T14:38:01Z</dcterms:modified>
</cp:coreProperties>
</file>